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2"/>
  </p:notesMasterIdLst>
  <p:sldIdLst>
    <p:sldId id="261" r:id="rId2"/>
    <p:sldId id="274" r:id="rId3"/>
    <p:sldId id="276" r:id="rId4"/>
    <p:sldId id="262" r:id="rId5"/>
    <p:sldId id="277" r:id="rId6"/>
    <p:sldId id="278" r:id="rId7"/>
    <p:sldId id="279" r:id="rId8"/>
    <p:sldId id="280" r:id="rId9"/>
    <p:sldId id="275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70" r:id="rId21"/>
  </p:sldIdLst>
  <p:sldSz cx="12192000" cy="6858000"/>
  <p:notesSz cx="12192000" cy="6858000"/>
  <p:embeddedFontLst>
    <p:embeddedFont>
      <p:font typeface="Onest Regular" pitchFamily="2" charset="0"/>
      <p:regular r:id="rId23"/>
    </p:embeddedFont>
    <p:embeddedFont>
      <p:font typeface="Onest SemiBold" pitchFamily="2" charset="0"/>
      <p:regular r:id="rId24"/>
      <p:bold r:id="rId25"/>
    </p:embeddedFont>
  </p:embeddedFontLst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>
          <p15:clr>
            <a:srgbClr val="A4A3A4"/>
          </p15:clr>
        </p15:guide>
        <p15:guide id="2" pos="1323">
          <p15:clr>
            <a:srgbClr val="A4A3A4"/>
          </p15:clr>
        </p15:guide>
        <p15:guide id="3" pos="279">
          <p15:clr>
            <a:srgbClr val="A4A3A4"/>
          </p15:clr>
        </p15:guide>
        <p15:guide id="4" pos="7423">
          <p15:clr>
            <a:srgbClr val="A4A3A4"/>
          </p15:clr>
        </p15:guide>
        <p15:guide id="5" orient="horz" pos="4042">
          <p15:clr>
            <a:srgbClr val="A4A3A4"/>
          </p15:clr>
        </p15:guide>
        <p15:guide id="6" pos="892">
          <p15:clr>
            <a:srgbClr val="A4A3A4"/>
          </p15:clr>
        </p15:guide>
        <p15:guide id="7" pos="733">
          <p15:clr>
            <a:srgbClr val="A4A3A4"/>
          </p15:clr>
        </p15:guide>
        <p15:guide id="8" pos="2547">
          <p15:clr>
            <a:srgbClr val="A4A3A4"/>
          </p15:clr>
        </p15:guide>
        <p15:guide id="9" pos="2094">
          <p15:clr>
            <a:srgbClr val="A4A3A4"/>
          </p15:clr>
        </p15:guide>
        <p15:guide id="10" pos="2706">
          <p15:clr>
            <a:srgbClr val="A4A3A4"/>
          </p15:clr>
        </p15:guide>
        <p15:guide id="11" pos="3160">
          <p15:clr>
            <a:srgbClr val="A4A3A4"/>
          </p15:clr>
        </p15:guide>
        <p15:guide id="12" pos="3318">
          <p15:clr>
            <a:srgbClr val="A4A3A4"/>
          </p15:clr>
        </p15:guide>
        <p15:guide id="13" pos="1504">
          <p15:clr>
            <a:srgbClr val="A4A3A4"/>
          </p15:clr>
        </p15:guide>
        <p15:guide id="14" pos="1935">
          <p15:clr>
            <a:srgbClr val="A4A3A4"/>
          </p15:clr>
        </p15:guide>
        <p15:guide id="15" orient="horz" pos="663">
          <p15:clr>
            <a:srgbClr val="A4A3A4"/>
          </p15:clr>
        </p15:guide>
        <p15:guide id="16" pos="4362">
          <p15:clr>
            <a:srgbClr val="A4A3A4"/>
          </p15:clr>
        </p15:guide>
        <p15:guide id="17" pos="3931">
          <p15:clr>
            <a:srgbClr val="A4A3A4"/>
          </p15:clr>
        </p15:guide>
        <p15:guide id="18" pos="3772">
          <p15:clr>
            <a:srgbClr val="A4A3A4"/>
          </p15:clr>
        </p15:guide>
        <p15:guide id="19" pos="4974">
          <p15:clr>
            <a:srgbClr val="A4A3A4"/>
          </p15:clr>
        </p15:guide>
        <p15:guide id="20" pos="5133">
          <p15:clr>
            <a:srgbClr val="A4A3A4"/>
          </p15:clr>
        </p15:guide>
        <p15:guide id="21" pos="5586">
          <p15:clr>
            <a:srgbClr val="A4A3A4"/>
          </p15:clr>
        </p15:guide>
        <p15:guide id="22" pos="5745">
          <p15:clr>
            <a:srgbClr val="A4A3A4"/>
          </p15:clr>
        </p15:guide>
        <p15:guide id="23" pos="6199">
          <p15:clr>
            <a:srgbClr val="A4A3A4"/>
          </p15:clr>
        </p15:guide>
        <p15:guide id="24" pos="6357">
          <p15:clr>
            <a:srgbClr val="A4A3A4"/>
          </p15:clr>
        </p15:guide>
        <p15:guide id="25" pos="6788">
          <p15:clr>
            <a:srgbClr val="A4A3A4"/>
          </p15:clr>
        </p15:guide>
        <p15:guide id="26" pos="6970">
          <p15:clr>
            <a:srgbClr val="A4A3A4"/>
          </p15:clr>
        </p15:guide>
        <p15:guide id="27" pos="45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928"/>
    <a:srgbClr val="3AAA35"/>
    <a:srgbClr val="774395"/>
    <a:srgbClr val="DC4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Нет стиля, нет сетки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C083E6E3-FA7D-4D7B-A595-EF9225AFEA82}" styleName="Светлый стиль 1 — акцент 3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solidFill>
                <a:schemeClr val="accent3"/>
              </a:solidFill>
            </a:ln>
          </a:top>
          <a:bottom>
            <a:ln w="12700">
              <a:solidFill>
                <a:schemeClr val="accent3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band2V>
      <a:tcStyle>
        <a:tcBdr/>
        <a:fill>
          <a:solidFill>
            <a:schemeClr val="accent3">
              <a:alpha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12700">
              <a:solidFill>
                <a:schemeClr val="accent3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>
          <a:bottom>
            <a:ln w="12700">
              <a:solidFill>
                <a:schemeClr val="accent3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4" autoAdjust="0"/>
    <p:restoredTop sz="94712" autoAdjust="0"/>
  </p:normalViewPr>
  <p:slideViewPr>
    <p:cSldViewPr snapToGrid="0">
      <p:cViewPr>
        <p:scale>
          <a:sx n="74" d="100"/>
          <a:sy n="74" d="100"/>
        </p:scale>
        <p:origin x="2064" y="768"/>
      </p:cViewPr>
      <p:guideLst>
        <p:guide orient="horz" pos="278"/>
        <p:guide pos="1323"/>
        <p:guide pos="279"/>
        <p:guide pos="7423"/>
        <p:guide orient="horz" pos="4042"/>
        <p:guide pos="892"/>
        <p:guide pos="733"/>
        <p:guide pos="2547"/>
        <p:guide pos="2094"/>
        <p:guide pos="2706"/>
        <p:guide pos="3160"/>
        <p:guide pos="3318"/>
        <p:guide pos="1504"/>
        <p:guide pos="1935"/>
        <p:guide orient="horz" pos="663"/>
        <p:guide pos="4362"/>
        <p:guide pos="3931"/>
        <p:guide pos="3772"/>
        <p:guide pos="4974"/>
        <p:guide pos="5133"/>
        <p:guide pos="5586"/>
        <p:guide pos="5745"/>
        <p:guide pos="6199"/>
        <p:guide pos="6357"/>
        <p:guide pos="6788"/>
        <p:guide pos="6970"/>
        <p:guide pos="45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C9E04-B70D-DD4A-8363-43BB8E090208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9BA81-5350-AC4F-BC43-EFACAC95D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902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9BA81-5350-AC4F-BC43-EFACAC95D1D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355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png"/><Relationship Id="rId3" Type="http://schemas.openxmlformats.org/officeDocument/2006/relationships/image" Target="../media/image16.svg"/><Relationship Id="rId7" Type="http://schemas.openxmlformats.org/officeDocument/2006/relationships/image" Target="../media/image11.png"/><Relationship Id="rId12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9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Научно-технологический потенциал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НАУЧНО-ТЕХНОЛОГИЧЕСКИЙ ПОТЕНЦИАЛ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_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66E16C-CFE5-1980-3E61-34E857B2CF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77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012621" y="6207648"/>
            <a:ext cx="2743200" cy="365125"/>
          </a:xfrm>
        </p:spPr>
        <p:txBody>
          <a:bodyPr anchor="ctr"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Onest Regular"/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7112778" y="366045"/>
            <a:ext cx="3888597" cy="1294625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400"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 lang="en-US"/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7112777" y="6207647"/>
            <a:ext cx="3888597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Тема слайда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103151" y="6207648"/>
            <a:ext cx="2743200" cy="365125"/>
          </a:xfrm>
        </p:spPr>
        <p:txBody>
          <a:bodyPr anchor="ctr"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Onest Regular"/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08088" y="366045"/>
            <a:ext cx="9417542" cy="1294625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400"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 lang="en-US"/>
          </a:p>
        </p:txBody>
      </p:sp>
      <p:sp>
        <p:nvSpPr>
          <p:cNvPr id="16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08088" y="6207647"/>
            <a:ext cx="5597382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Тема слайда</a:t>
            </a:r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EA778C-FC86-4B16-F1EE-CD4DCAD587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A61E26-10DF-0D30-63F0-835083EFAF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103151" y="6207648"/>
            <a:ext cx="2743200" cy="365125"/>
          </a:xfrm>
        </p:spPr>
        <p:txBody>
          <a:bodyPr anchor="ctr"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Onest Regular"/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08088" y="366045"/>
            <a:ext cx="9407382" cy="1294625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400"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 lang="en-US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08088" y="6207647"/>
            <a:ext cx="5597382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ru-RU"/>
              <a:t>Тема слайда</a:t>
            </a:r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B65870-F8AB-EEA2-3C9B-84B6BE0CE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23218" y="2814781"/>
            <a:ext cx="1201157" cy="1074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5A5FDD-DE0A-B094-E452-1DBFF2D0D0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/>
          <a:stretch/>
        </p:blipFill>
        <p:spPr>
          <a:xfrm>
            <a:off x="438151" y="443508"/>
            <a:ext cx="7486650" cy="42808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0867AF-CAF3-7B55-C0A5-FCC5DE988B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11212497" y="443914"/>
            <a:ext cx="550832" cy="4671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12497" y="443914"/>
            <a:ext cx="550832" cy="46716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8BB583-3305-A42C-7EBF-BF6F37C3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9B1087-3926-DD22-5F81-568B7043A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t="12430" r="1" b="13205"/>
          <a:stretch/>
        </p:blipFill>
        <p:spPr>
          <a:xfrm>
            <a:off x="412749" y="420180"/>
            <a:ext cx="7521576" cy="423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Титул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212497" y="443914"/>
            <a:ext cx="550832" cy="4671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2A0A5-AF0C-D694-5C74-F6F633D07F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1CA289-490B-68EC-DE4D-D5C78C11FA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3"/>
          <a:stretch/>
        </p:blipFill>
        <p:spPr>
          <a:xfrm>
            <a:off x="447674" y="434147"/>
            <a:ext cx="7458076" cy="426167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Титул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F41A69-B04E-A511-5119-BC02892CF2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4" t="-335"/>
          <a:stretch/>
        </p:blipFill>
        <p:spPr>
          <a:xfrm>
            <a:off x="-152400" y="-85725"/>
            <a:ext cx="4186000" cy="57056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69B77B-CBD8-43D5-5FF7-9CBFF64A30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85726" y="5554493"/>
            <a:ext cx="6291769" cy="14273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82FF7F-F812-4187-F4B9-0C09E6E146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9797787" y="1049970"/>
            <a:ext cx="3615631" cy="13823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3DACD8-9901-63A7-98BE-5CB7CDEF7B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32250" y="2400300"/>
            <a:ext cx="6884452" cy="31622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6E044B-BB7A-33D7-D159-91C697672D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4586364" y="443914"/>
            <a:ext cx="701302" cy="5947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Новый разд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6239D-47D0-2DFB-9AE9-108EB901E1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53" y="1394435"/>
            <a:ext cx="12046494" cy="54635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1B7C6C-9809-7B63-9F54-75394F4B9E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72753" y="1394435"/>
            <a:ext cx="12046494" cy="54635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F3E3FF-84E9-4DDD-5563-ABDCB1745BA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-1085851" y="1085853"/>
            <a:ext cx="2419352" cy="2476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44D142-42AB-1F6D-E22D-429B1DE30D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-55530" y="300038"/>
            <a:ext cx="847725" cy="247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3F2912-3A4C-BDE1-7A6F-DCF9EAF8F98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2577830" y="6610988"/>
            <a:ext cx="9614170" cy="2470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EDF381-8388-480E-666D-9E0AC2346A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8394969" y="6365546"/>
            <a:ext cx="3797030" cy="247012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700775" y="1122363"/>
            <a:ext cx="9967225" cy="1278072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нового раздела</a:t>
            </a:r>
            <a:endParaRPr lang="en-US"/>
          </a:p>
        </p:txBody>
      </p:sp>
      <p:sp>
        <p:nvSpPr>
          <p:cNvPr id="15" name="Заголовок 1"/>
          <p:cNvSpPr txBox="1"/>
          <p:nvPr userDrawn="1"/>
        </p:nvSpPr>
        <p:spPr bwMode="auto">
          <a:xfrm>
            <a:off x="700774" y="4931863"/>
            <a:ext cx="9967225" cy="127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  <a:latin typeface="Onest Bold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latin typeface="Onest SemiBold"/>
              </a:rPr>
              <a:t>01</a:t>
            </a:r>
            <a:endParaRPr lang="en-US">
              <a:latin typeface="Onest SemiBold"/>
            </a:endParaRPr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691081" y="268763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nest SemiBol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Подзаголовок раздела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BDE96F-66BD-7BEF-E96E-1B76492650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7"/>
          <a:stretch/>
        </p:blipFill>
        <p:spPr>
          <a:xfrm>
            <a:off x="0" y="1"/>
            <a:ext cx="8414535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485775" y="1327779"/>
            <a:ext cx="7662863" cy="1398775"/>
          </a:xfrm>
        </p:spPr>
        <p:txBody>
          <a:bodyPr anchor="t">
            <a:normAutofit/>
          </a:bodyPr>
          <a:lstStyle>
            <a:lvl1pPr algn="l">
              <a:defRPr sz="5400" b="0">
                <a:solidFill>
                  <a:schemeClr val="bg1"/>
                </a:solidFill>
                <a:latin typeface="Onest SemiBold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БЛАГОДАРЮ </a:t>
            </a:r>
            <a:b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</a:b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ЗА ВНИМАНИЕ!</a:t>
            </a:r>
            <a:endParaRPr lang="en-US" sz="5400" i="0" u="none" strike="noStrike" cap="none">
              <a:solidFill>
                <a:schemeClr val="bg1"/>
              </a:solidFill>
              <a:latin typeface="Onest SemiBold"/>
              <a:ea typeface="Rubik SemiBold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978286" y="443913"/>
            <a:ext cx="785043" cy="6657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A2F82B-63BA-9218-190C-548C7866F6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102429"/>
            <a:ext cx="6327321" cy="898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1951FB-ED2D-6ACA-03E7-F9429CA50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8" t="16020" r="21256"/>
          <a:stretch/>
        </p:blipFill>
        <p:spPr>
          <a:xfrm>
            <a:off x="0" y="0"/>
            <a:ext cx="8380520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485775" y="1327779"/>
            <a:ext cx="7662863" cy="1398775"/>
          </a:xfrm>
        </p:spPr>
        <p:txBody>
          <a:bodyPr anchor="t">
            <a:normAutofit/>
          </a:bodyPr>
          <a:lstStyle>
            <a:lvl1pPr algn="l">
              <a:defRPr sz="5400" b="0">
                <a:solidFill>
                  <a:schemeClr val="bg1"/>
                </a:solidFill>
                <a:latin typeface="Onest SemiBold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БЛАГОДАРЮ </a:t>
            </a:r>
            <a:b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</a:b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ЗА ВНИМАНИЕ!</a:t>
            </a:r>
            <a:endParaRPr lang="en-US" sz="5400" i="0" u="none" strike="noStrike" cap="none">
              <a:solidFill>
                <a:schemeClr val="bg1"/>
              </a:solidFill>
              <a:latin typeface="Onest SemiBold"/>
              <a:ea typeface="Rubik SemiBold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978286" y="443913"/>
            <a:ext cx="785043" cy="6657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9E2E59-158A-3734-1BC5-9F296D4E59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102429"/>
            <a:ext cx="6327321" cy="898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50ABD2-8B31-9301-E8EA-103E0647A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err="1"/>
              <a:t>Научно-технологический</a:t>
            </a:r>
            <a:r>
              <a:rPr lang="en-US" dirty="0"/>
              <a:t> </a:t>
            </a:r>
            <a:r>
              <a:rPr lang="en-US" dirty="0" err="1"/>
              <a:t>потенциал</a:t>
            </a:r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НАУЧНО-ТЕХНОЛОГИЧЕСКИЙ ПОТЕНЦИАЛ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Relationship Id="rId9" Type="http://schemas.openxmlformats.org/officeDocument/2006/relationships/image" Target="../media/image7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1</a:t>
            </a:fld>
            <a:endParaRPr lang="en-US" dirty="0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59F719C3-AF5C-DBEF-CFAA-97B0DFD8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56" y="1091818"/>
            <a:ext cx="11535556" cy="1294625"/>
          </a:xfrm>
        </p:spPr>
        <p:txBody>
          <a:bodyPr>
            <a:noAutofit/>
          </a:bodyPr>
          <a:lstStyle/>
          <a:p>
            <a:pPr>
              <a:lnSpc>
                <a:spcPts val="3760"/>
              </a:lnSpc>
            </a:pPr>
            <a:r>
              <a:rPr lang="ru-RU" sz="1600" b="1" dirty="0">
                <a:latin typeface="+mj-lt"/>
                <a:cs typeface="Times New Roman" panose="02020603050405020304" pitchFamily="18" charset="0"/>
              </a:rPr>
              <a:t>ВЫПУСКНАЯ КВАЛИФИКАЦИОННАЯ РАБОТА НА ТЕМУ:</a:t>
            </a:r>
            <a:br>
              <a:rPr lang="ru-RU" sz="1800" b="1" dirty="0">
                <a:latin typeface="+mj-lt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3AAA35"/>
                </a:solidFill>
                <a:latin typeface="+mj-lt"/>
                <a:cs typeface="Times New Roman" panose="02020603050405020304" pitchFamily="18" charset="0"/>
              </a:rPr>
              <a:t>РАЗРАБОТКА КОНЦЕПЦИИ ПРОВЕДЕНИЯ НОВОГО ФИЗКУЛЬТУРНО-МАССОВОГО МЕРОПРИЯТИЯ</a:t>
            </a:r>
            <a:br>
              <a:rPr lang="ru-RU" sz="2800" dirty="0">
                <a:solidFill>
                  <a:srgbClr val="3AAA35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800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3FB274-32A2-8FF0-7F42-BD43A0EEE960}"/>
              </a:ext>
            </a:extLst>
          </p:cNvPr>
          <p:cNvSpPr txBox="1"/>
          <p:nvPr/>
        </p:nvSpPr>
        <p:spPr bwMode="auto">
          <a:xfrm>
            <a:off x="248356" y="3219099"/>
            <a:ext cx="5829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600"/>
              <a:defRPr/>
            </a:pPr>
            <a:r>
              <a:rPr lang="ru-RU" dirty="0">
                <a:cs typeface="Rubik SemiBold"/>
              </a:rPr>
              <a:t>Направление подготовки 42.03.01</a:t>
            </a:r>
          </a:p>
          <a:p>
            <a:pPr lvl="0">
              <a:buClr>
                <a:srgbClr val="000000"/>
              </a:buClr>
              <a:buSzPts val="1600"/>
              <a:defRPr/>
            </a:pPr>
            <a:r>
              <a:rPr lang="ru-RU" dirty="0"/>
              <a:t>«Реклама и связи с общественностью»</a:t>
            </a: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40657E-99F3-E705-2DF0-92502297D5AB}"/>
              </a:ext>
            </a:extLst>
          </p:cNvPr>
          <p:cNvSpPr txBox="1"/>
          <p:nvPr/>
        </p:nvSpPr>
        <p:spPr bwMode="auto">
          <a:xfrm>
            <a:off x="5805745" y="4128598"/>
            <a:ext cx="58298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 dirty="0">
                <a:latin typeface="Onest Regular"/>
                <a:cs typeface="Rubik SemiBold"/>
              </a:rPr>
              <a:t>Студент: </a:t>
            </a:r>
            <a:r>
              <a:rPr lang="ru-RU" sz="1600" dirty="0" err="1">
                <a:latin typeface="Onest Regular"/>
                <a:cs typeface="Rubik SemiBold"/>
              </a:rPr>
              <a:t>Портная</a:t>
            </a:r>
            <a:r>
              <a:rPr lang="ru-RU" sz="1600" dirty="0">
                <a:latin typeface="Onest Regular"/>
                <a:cs typeface="Rubik SemiBold"/>
              </a:rPr>
              <a:t> Александра Олеговна </a:t>
            </a:r>
          </a:p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 dirty="0">
                <a:latin typeface="Onest Regular"/>
                <a:cs typeface="Rubik SemiBold"/>
              </a:rPr>
              <a:t>Группа 3834201/10103</a:t>
            </a:r>
          </a:p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endParaRPr lang="ru-RU" sz="1600" dirty="0">
              <a:latin typeface="Onest Regular"/>
              <a:cs typeface="Rubik SemiBold"/>
            </a:endParaRPr>
          </a:p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 dirty="0">
                <a:latin typeface="Onest Regular"/>
              </a:rPr>
              <a:t>Научный руководитель: Тараканова Тамара Сергеевна,  кандидат политических наук, доцент </a:t>
            </a:r>
            <a:r>
              <a:rPr lang="ru-RU" sz="1600" dirty="0" err="1">
                <a:latin typeface="Onest Regular"/>
              </a:rPr>
              <a:t>ВШМиСО</a:t>
            </a:r>
            <a:r>
              <a:rPr lang="ru-RU" sz="1600" dirty="0">
                <a:latin typeface="Onest Regular"/>
              </a:rPr>
              <a:t> ГИ </a:t>
            </a:r>
            <a:r>
              <a:rPr lang="ru-RU" sz="1600" dirty="0" err="1">
                <a:latin typeface="Onest Regular"/>
              </a:rPr>
              <a:t>СПбПУ</a:t>
            </a:r>
            <a:endParaRPr lang="ru-RU" sz="1600" dirty="0">
              <a:latin typeface="Onest Regular"/>
            </a:endParaRPr>
          </a:p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endParaRPr lang="ru-RU" sz="1600" dirty="0">
              <a:latin typeface="Onest Regular"/>
            </a:endParaRPr>
          </a:p>
        </p:txBody>
      </p:sp>
      <p:pic>
        <p:nvPicPr>
          <p:cNvPr id="1026" name="Picture 2" descr="Санкт-Петербургский Политехнический Университет">
            <a:extLst>
              <a:ext uri="{FF2B5EF4-FFF2-40B4-BE49-F238E27FC236}">
                <a16:creationId xmlns:a16="http://schemas.microsoft.com/office/drawing/2014/main" id="{3C1D85DC-B3BF-CC0B-48D2-7FBDFF5C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6" y="4128598"/>
            <a:ext cx="4309130" cy="24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EE3251-541E-1817-30CA-F945263C17B3}"/>
              </a:ext>
            </a:extLst>
          </p:cNvPr>
          <p:cNvSpPr/>
          <p:nvPr/>
        </p:nvSpPr>
        <p:spPr>
          <a:xfrm>
            <a:off x="10859911" y="428978"/>
            <a:ext cx="1083733" cy="602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Изображение выглядит как текст, снимок экрана, визитная карточк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77956C-6D64-35FE-5984-FE783A333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687" y="95231"/>
            <a:ext cx="2976447" cy="1119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FC23F8-3BA6-70D1-AA39-DCD9E0FBC072}"/>
              </a:ext>
            </a:extLst>
          </p:cNvPr>
          <p:cNvSpPr txBox="1"/>
          <p:nvPr/>
        </p:nvSpPr>
        <p:spPr bwMode="auto">
          <a:xfrm>
            <a:off x="248356" y="530314"/>
            <a:ext cx="1061155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600"/>
              <a:defRPr/>
            </a:pPr>
            <a:r>
              <a:rPr lang="ru-RU" sz="2100" b="1" dirty="0"/>
              <a:t>Санкт-Петербургский политехнический университет Петра Великого</a:t>
            </a:r>
            <a:endParaRPr lang="en-US" sz="21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60D0D-6879-7010-D181-A4FAAF2C2B36}"/>
              </a:ext>
            </a:extLst>
          </p:cNvPr>
          <p:cNvSpPr txBox="1"/>
          <p:nvPr/>
        </p:nvSpPr>
        <p:spPr>
          <a:xfrm>
            <a:off x="248356" y="2729402"/>
            <a:ext cx="9253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800" b="1" dirty="0">
                <a:solidFill>
                  <a:srgbClr val="DB4928"/>
                </a:solidFill>
                <a:latin typeface="Onest Regular"/>
              </a:rPr>
              <a:t>Заказчик дипломного проекта: </a:t>
            </a:r>
            <a:r>
              <a:rPr lang="ru-RU" sz="1800" dirty="0">
                <a:latin typeface="Onest Regular"/>
              </a:rPr>
              <a:t>Администрация Красногвардейского района  </a:t>
            </a:r>
            <a:endParaRPr lang="en-US" sz="1800" dirty="0">
              <a:latin typeface="Onest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215EC8D-AE7D-8712-00CF-AA008CB2304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5D99B41-6F4A-621D-CA6A-81724FB0C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10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C383EAA7-FA71-C784-A60D-DC424D0A1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01" y="467790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sz="2800">
                <a:latin typeface="+mj-lt"/>
                <a:cs typeface="Times New Roman" panose="02020603050405020304" pitchFamily="18" charset="0"/>
              </a:rPr>
              <a:t>Целевая аудитория мероприятия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CE7F20-72A2-2856-8E74-39CCF47E0760}"/>
              </a:ext>
            </a:extLst>
          </p:cNvPr>
          <p:cNvSpPr txBox="1"/>
          <p:nvPr/>
        </p:nvSpPr>
        <p:spPr bwMode="auto">
          <a:xfrm>
            <a:off x="617701" y="2479939"/>
            <a:ext cx="9074115" cy="1505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ts val="2760"/>
              </a:lnSpc>
              <a:buFontTx/>
              <a:buChar char="-"/>
            </a:pPr>
            <a:r>
              <a:rPr lang="ru-RU"/>
              <a:t>Молодежь </a:t>
            </a:r>
          </a:p>
          <a:p>
            <a:pPr marL="285750" lvl="0" indent="-285750">
              <a:lnSpc>
                <a:spcPts val="2760"/>
              </a:lnSpc>
              <a:buFontTx/>
              <a:buChar char="-"/>
            </a:pPr>
            <a:r>
              <a:rPr lang="ru-RU"/>
              <a:t>Жители района в возрасте от 30 до 60 лет</a:t>
            </a:r>
          </a:p>
          <a:p>
            <a:pPr marL="285750" lvl="0" indent="-285750">
              <a:lnSpc>
                <a:spcPts val="2760"/>
              </a:lnSpc>
              <a:buFontTx/>
              <a:buChar char="-"/>
            </a:pPr>
            <a:r>
              <a:rPr lang="ru-RU"/>
              <a:t>Жители района от 60 до 85 лет</a:t>
            </a:r>
          </a:p>
          <a:p>
            <a:pPr marL="285750" lvl="0" indent="-285750">
              <a:lnSpc>
                <a:spcPts val="2760"/>
              </a:lnSpc>
              <a:buFontTx/>
              <a:buChar char="-"/>
            </a:pPr>
            <a:r>
              <a:rPr lang="ru-RU"/>
              <a:t>Семьи </a:t>
            </a:r>
          </a:p>
        </p:txBody>
      </p:sp>
      <p:pic>
        <p:nvPicPr>
          <p:cNvPr id="8196" name="Picture 4" descr="Что подарить мужчине на 50 лет — идеи оригинальных подарков мужчине на 50-й  день рождения">
            <a:extLst>
              <a:ext uri="{FF2B5EF4-FFF2-40B4-BE49-F238E27FC236}">
                <a16:creationId xmlns:a16="http://schemas.microsoft.com/office/drawing/2014/main" id="{EB7B9DD4-A04C-CC2F-88FB-90800456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113" y="1218346"/>
            <a:ext cx="2538086" cy="25380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Исследование: Молодёжь – активные участники гражданского общества –  Добро.Медиа">
            <a:extLst>
              <a:ext uri="{FF2B5EF4-FFF2-40B4-BE49-F238E27FC236}">
                <a16:creationId xmlns:a16="http://schemas.microsoft.com/office/drawing/2014/main" id="{B305F067-D78E-6845-075D-6E3B131E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328938"/>
            <a:ext cx="2427494" cy="24274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Бывший геолог российской шахты стала моделью в 80 лет и прославилась:  Явления: Ценности: Lenta.ru">
            <a:extLst>
              <a:ext uri="{FF2B5EF4-FFF2-40B4-BE49-F238E27FC236}">
                <a16:creationId xmlns:a16="http://schemas.microsoft.com/office/drawing/2014/main" id="{3D7949FD-3D84-711D-2037-BEE285425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26190"/>
            <a:ext cx="2427494" cy="24274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Положительная семья из четырех человек, лежа позирует на полу в помещении.  Выходные вместе дома. Вертикальный | Премиум фото">
            <a:extLst>
              <a:ext uri="{FF2B5EF4-FFF2-40B4-BE49-F238E27FC236}">
                <a16:creationId xmlns:a16="http://schemas.microsoft.com/office/drawing/2014/main" id="{D6B06E4E-96C9-0695-BA2F-113892BF3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" r="-1765" b="6821"/>
          <a:stretch>
            <a:fillRect/>
          </a:stretch>
        </p:blipFill>
        <p:spPr bwMode="auto">
          <a:xfrm>
            <a:off x="9051113" y="3862924"/>
            <a:ext cx="2427495" cy="23540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3">
            <a:extLst>
              <a:ext uri="{FF2B5EF4-FFF2-40B4-BE49-F238E27FC236}">
                <a16:creationId xmlns:a16="http://schemas.microsoft.com/office/drawing/2014/main" id="{1F370D39-A17F-24F7-96D2-AE216FE787B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1817" y="6253684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97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1BBD234-67EB-5E11-27B4-2595C7CE7FB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8335BB0-08A9-57AE-AD71-33C543238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11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A6EC9B5E-E515-D16F-30FE-A567B263D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12" y="440788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sz="2800">
                <a:latin typeface="+mj-lt"/>
                <a:cs typeface="Times New Roman" panose="02020603050405020304" pitchFamily="18" charset="0"/>
              </a:rPr>
              <a:t>Программа мероприятия 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F659D3DB-BD7C-357D-C764-AAD1780BC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53318"/>
              </p:ext>
            </p:extLst>
          </p:nvPr>
        </p:nvGraphicFramePr>
        <p:xfrm>
          <a:off x="811938" y="1771559"/>
          <a:ext cx="10515600" cy="335102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43854479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778172565"/>
                    </a:ext>
                  </a:extLst>
                </a:gridCol>
              </a:tblGrid>
              <a:tr h="4366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13:00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Начало мероприятия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809561"/>
                  </a:ext>
                </a:extLst>
              </a:tr>
              <a:tr h="4366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13:00-16:30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Регистрация участников и работа зон/шатров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45696"/>
                  </a:ext>
                </a:extLst>
              </a:tr>
              <a:tr h="7178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13:00- 16:30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Выступление приглашенных артистов/ ансамблей на сцене мероприятия, конкурсы и викторины от ведущего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562274"/>
                  </a:ext>
                </a:extLst>
              </a:tr>
              <a:tr h="7178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15:00-16:00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Открытие зоны для перекуса участников (совместно с партнерами мероприятия)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241835"/>
                  </a:ext>
                </a:extLst>
              </a:tr>
              <a:tr h="4366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16:20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Оглашение результатов лотереи на сцене, вручение призов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6602722"/>
                  </a:ext>
                </a:extLst>
              </a:tr>
              <a:tr h="4366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16:40-17:00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Выступление секретного гостя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309585"/>
                  </a:ext>
                </a:extLst>
              </a:tr>
            </a:tbl>
          </a:graphicData>
        </a:graphic>
      </p:graphicFrame>
      <p:sp>
        <p:nvSpPr>
          <p:cNvPr id="3" name="Дата 3">
            <a:extLst>
              <a:ext uri="{FF2B5EF4-FFF2-40B4-BE49-F238E27FC236}">
                <a16:creationId xmlns:a16="http://schemas.microsoft.com/office/drawing/2014/main" id="{0B695EFF-3E6F-6965-E2FC-6738B326B90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01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ECE3A35-AB6E-3B66-4E69-601CD7C6641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FE3E8B6-9DF9-712A-9A52-E930FA32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12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28FFEDF-4FD1-56E1-91DB-7E92778AE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12" y="440788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en-US" sz="2800">
                <a:latin typeface="+mj-lt"/>
                <a:cs typeface="Times New Roman" panose="02020603050405020304" pitchFamily="18" charset="0"/>
              </a:rPr>
              <a:t>SWOT</a:t>
            </a:r>
            <a:r>
              <a:rPr lang="ru-RU" sz="2800">
                <a:latin typeface="+mj-lt"/>
                <a:cs typeface="Times New Roman" panose="02020603050405020304" pitchFamily="18" charset="0"/>
              </a:rPr>
              <a:t>-анализ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F648D66-5943-A91F-08DC-586CF7292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170572"/>
              </p:ext>
            </p:extLst>
          </p:nvPr>
        </p:nvGraphicFramePr>
        <p:xfrm>
          <a:off x="649112" y="1589292"/>
          <a:ext cx="10515600" cy="42532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03798">
                  <a:extLst>
                    <a:ext uri="{9D8B030D-6E8A-4147-A177-3AD203B41FA5}">
                      <a16:colId xmlns:a16="http://schemas.microsoft.com/office/drawing/2014/main" val="1851697545"/>
                    </a:ext>
                  </a:extLst>
                </a:gridCol>
                <a:gridCol w="3505901">
                  <a:extLst>
                    <a:ext uri="{9D8B030D-6E8A-4147-A177-3AD203B41FA5}">
                      <a16:colId xmlns:a16="http://schemas.microsoft.com/office/drawing/2014/main" val="2689880563"/>
                    </a:ext>
                  </a:extLst>
                </a:gridCol>
                <a:gridCol w="3505901">
                  <a:extLst>
                    <a:ext uri="{9D8B030D-6E8A-4147-A177-3AD203B41FA5}">
                      <a16:colId xmlns:a16="http://schemas.microsoft.com/office/drawing/2014/main" val="23585303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Положительные стороны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Отрицательные стороны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4774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Внутренние факторы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 b="1">
                          <a:effectLst/>
                        </a:rPr>
                        <a:t>Сильные стороны (</a:t>
                      </a:r>
                      <a:r>
                        <a:rPr lang="ru-RU" sz="1400" b="1" err="1">
                          <a:effectLst/>
                        </a:rPr>
                        <a:t>Strengths</a:t>
                      </a:r>
                      <a:r>
                        <a:rPr lang="ru-RU" sz="1400" b="1">
                          <a:effectLst/>
                        </a:rPr>
                        <a:t>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 b="1">
                          <a:effectLst/>
                        </a:rPr>
                        <a:t>Слабые стороны (</a:t>
                      </a:r>
                      <a:r>
                        <a:rPr lang="ru-RU" sz="1400" b="1" err="1">
                          <a:effectLst/>
                        </a:rPr>
                        <a:t>Weakness</a:t>
                      </a:r>
                      <a:r>
                        <a:rPr lang="ru-RU" sz="1400" b="1">
                          <a:effectLst/>
                        </a:rPr>
                        <a:t>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708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400" u="none" strike="noStrike">
                          <a:effectLst/>
                        </a:rPr>
                        <a:t>Уникальная концепция мероприятия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400" u="none" strike="noStrike">
                          <a:effectLst/>
                        </a:rPr>
                        <a:t>Мероприятие охватывает все слои населения </a:t>
                      </a:r>
                      <a:endParaRPr lang="ru-RU" sz="1400" u="none" strike="noStrike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400" u="none" strike="noStrike">
                          <a:effectLst/>
                        </a:rPr>
                        <a:t>Низкая узнаваемость среди жителей о мероприятие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400" u="none" strike="noStrike">
                          <a:effectLst/>
                        </a:rPr>
                        <a:t>Недоверие со стороны жителей из-за того, что мероприятие до этого не проводилось. </a:t>
                      </a:r>
                      <a:endParaRPr lang="ru-RU" sz="1400" u="none" strike="noStrike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3881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Внешние факторы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 b="1">
                          <a:effectLst/>
                        </a:rPr>
                        <a:t>Возможности (</a:t>
                      </a:r>
                      <a:r>
                        <a:rPr lang="ru-RU" sz="1400" b="1" err="1">
                          <a:effectLst/>
                        </a:rPr>
                        <a:t>Opportunities</a:t>
                      </a:r>
                      <a:r>
                        <a:rPr lang="ru-RU" sz="1400" b="1">
                          <a:effectLst/>
                        </a:rPr>
                        <a:t>)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 b="1">
                          <a:effectLst/>
                        </a:rPr>
                        <a:t>Угрозы (</a:t>
                      </a:r>
                      <a:r>
                        <a:rPr lang="ru-RU" sz="1400" b="1" err="1">
                          <a:effectLst/>
                        </a:rPr>
                        <a:t>Threats</a:t>
                      </a:r>
                      <a:r>
                        <a:rPr lang="ru-RU" sz="1400" b="1">
                          <a:effectLst/>
                        </a:rPr>
                        <a:t>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939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400" u="none" strike="noStrike">
                          <a:effectLst/>
                        </a:rPr>
                        <a:t>Становление мероприятия ежегодным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400" u="none" strike="noStrike">
                          <a:effectLst/>
                        </a:rPr>
                        <a:t>Освещение мероприятия в нескольких СМИ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400" u="none" strike="noStrike">
                          <a:effectLst/>
                        </a:rPr>
                        <a:t>Партнерство и сотрудничество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400" u="none" strike="noStrike">
                          <a:effectLst/>
                        </a:rPr>
                        <a:t>Государственная поддержка  </a:t>
                      </a:r>
                      <a:endParaRPr lang="ru-RU" sz="1400" u="none" strike="noStrike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buSzPts val="1200"/>
                        <a:buFont typeface="+mj-lt"/>
                        <a:buAutoNum type="arabicPeriod"/>
                      </a:pPr>
                      <a:r>
                        <a:rPr lang="ru-RU" sz="1400" u="none" strike="noStrike">
                          <a:effectLst/>
                        </a:rPr>
                        <a:t>Проведение другого мероприятия в один и тот же день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SzPts val="1200"/>
                        <a:buFont typeface="+mj-lt"/>
                        <a:buAutoNum type="arabicPeriod"/>
                      </a:pPr>
                      <a:r>
                        <a:rPr lang="ru-RU" sz="1400" u="none" strike="noStrike">
                          <a:effectLst/>
                        </a:rPr>
                        <a:t>Неблагоприятные погодные условия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SzPts val="1200"/>
                        <a:buFont typeface="+mj-lt"/>
                        <a:buAutoNum type="arabicPeriod"/>
                      </a:pPr>
                      <a:r>
                        <a:rPr lang="ru-RU" sz="1400" u="none" strike="noStrike">
                          <a:effectLst/>
                        </a:rPr>
                        <a:t>Низкая осведомленность о мероприятии 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119645"/>
                  </a:ext>
                </a:extLst>
              </a:tr>
            </a:tbl>
          </a:graphicData>
        </a:graphic>
      </p:graphicFrame>
      <p:sp>
        <p:nvSpPr>
          <p:cNvPr id="5" name="Дата 3">
            <a:extLst>
              <a:ext uri="{FF2B5EF4-FFF2-40B4-BE49-F238E27FC236}">
                <a16:creationId xmlns:a16="http://schemas.microsoft.com/office/drawing/2014/main" id="{1397DC51-16A0-CDDB-CA9C-00E2FA1F012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09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F5B2D7F-FB64-21FE-3AFF-CD6BD164D8F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BFD158A-6B0B-1BD2-C313-B77695FB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13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0B9E0FA1-0D19-673F-0CEE-8316347C4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12" y="440788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sz="2800">
                <a:latin typeface="+mj-lt"/>
                <a:cs typeface="Times New Roman" panose="02020603050405020304" pitchFamily="18" charset="0"/>
              </a:rPr>
              <a:t>Медиакарта</a:t>
            </a:r>
          </a:p>
        </p:txBody>
      </p:sp>
      <p:pic>
        <p:nvPicPr>
          <p:cNvPr id="3" name="Рисунок 2" descr="Изображение выглядит как программное обеспечение, текст, Мультимедийное программное обеспечение, Значок на компьютер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4F1C53-AA3E-0E46-743D-802B7537D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0" t="18555" r="27984" b="3695"/>
          <a:stretch>
            <a:fillRect/>
          </a:stretch>
        </p:blipFill>
        <p:spPr bwMode="auto">
          <a:xfrm>
            <a:off x="649113" y="1088101"/>
            <a:ext cx="3979332" cy="5117464"/>
          </a:xfrm>
          <a:prstGeom prst="rect">
            <a:avLst/>
          </a:prstGeom>
        </p:spPr>
      </p:pic>
      <p:pic>
        <p:nvPicPr>
          <p:cNvPr id="6" name="Рисунок 5" descr="Изображение выглядит как программное обеспечение, Мультимедийное программное обеспечение, снимок экрана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C7B3617-54BA-73ED-8EE0-CEA4FCDC0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8" t="18824" r="27984" b="6973"/>
          <a:stretch>
            <a:fillRect/>
          </a:stretch>
        </p:blipFill>
        <p:spPr>
          <a:xfrm>
            <a:off x="5048589" y="1088100"/>
            <a:ext cx="4355055" cy="5209794"/>
          </a:xfrm>
          <a:prstGeom prst="rect">
            <a:avLst/>
          </a:prstGeom>
        </p:spPr>
      </p:pic>
      <p:sp>
        <p:nvSpPr>
          <p:cNvPr id="5" name="Дата 3">
            <a:extLst>
              <a:ext uri="{FF2B5EF4-FFF2-40B4-BE49-F238E27FC236}">
                <a16:creationId xmlns:a16="http://schemas.microsoft.com/office/drawing/2014/main" id="{5C3B4D87-6C94-BEA0-900D-54CFB3CD93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10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1D1F12D-555C-E422-F21D-02E9D3AC17D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9EF6AA8-488F-1F51-1B88-39006271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14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A3254E6F-33D3-0D03-48B7-23D017AFD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12" y="440788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sz="2800">
                <a:latin typeface="+mj-lt"/>
                <a:cs typeface="Times New Roman" panose="02020603050405020304" pitchFamily="18" charset="0"/>
              </a:rPr>
              <a:t>Фирменный стиль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830E1F-AC75-185E-8C90-F6F224D633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t="5583" r="9287" b="5400"/>
          <a:stretch>
            <a:fillRect/>
          </a:stretch>
        </p:blipFill>
        <p:spPr bwMode="auto">
          <a:xfrm>
            <a:off x="649113" y="1088101"/>
            <a:ext cx="2836754" cy="52248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566698-CB81-8AA6-5513-A087A45264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11" y="1088101"/>
            <a:ext cx="3536822" cy="50024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DCE725-42FD-1C93-F084-A6C1BDAA7C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048" y="670411"/>
            <a:ext cx="2141515" cy="26755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2F5DED-5957-366C-EDC2-FD3328C5E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075" y="3447621"/>
            <a:ext cx="2141882" cy="26755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F5F50A-5742-73AE-BCDD-14877E66C6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840" y="2425858"/>
            <a:ext cx="2057402" cy="2570212"/>
          </a:xfrm>
          <a:prstGeom prst="rect">
            <a:avLst/>
          </a:prstGeom>
        </p:spPr>
      </p:pic>
      <p:sp>
        <p:nvSpPr>
          <p:cNvPr id="3" name="Дата 3">
            <a:extLst>
              <a:ext uri="{FF2B5EF4-FFF2-40B4-BE49-F238E27FC236}">
                <a16:creationId xmlns:a16="http://schemas.microsoft.com/office/drawing/2014/main" id="{1AC4B7C2-CF57-DFB7-342C-68600D89E5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36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6E31808-A033-3F8E-387A-9DD2868BA17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998DFC5-6C5E-EB1A-B489-614350B7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15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188D41A7-5D76-C614-1CD0-A2EEDE93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12" y="440788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sz="2800">
                <a:latin typeface="+mj-lt"/>
                <a:cs typeface="Times New Roman" panose="02020603050405020304" pitchFamily="18" charset="0"/>
              </a:rPr>
              <a:t>Контент-план на месяц</a:t>
            </a:r>
          </a:p>
        </p:txBody>
      </p:sp>
      <p:pic>
        <p:nvPicPr>
          <p:cNvPr id="6" name="Рисунок 5" descr="Изображение выглядит как текст, снимок экрана, программное обеспечение, Значок на компьютер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0E847E3-1990-C1AF-1D6F-E48E7D20D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27280" r="33163" b="14612"/>
          <a:stretch>
            <a:fillRect/>
          </a:stretch>
        </p:blipFill>
        <p:spPr>
          <a:xfrm>
            <a:off x="1736740" y="1236745"/>
            <a:ext cx="8781342" cy="4808066"/>
          </a:xfrm>
          <a:prstGeom prst="rect">
            <a:avLst/>
          </a:prstGeom>
        </p:spPr>
      </p:pic>
      <p:sp>
        <p:nvSpPr>
          <p:cNvPr id="3" name="Дата 3">
            <a:extLst>
              <a:ext uri="{FF2B5EF4-FFF2-40B4-BE49-F238E27FC236}">
                <a16:creationId xmlns:a16="http://schemas.microsoft.com/office/drawing/2014/main" id="{729E65D0-D388-AF54-BF4B-21534C72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76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B357245-8432-BF66-19E5-EDE6F52977E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BD92793-C982-DB13-D94E-CC9B6823B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16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D95E09E0-4FEF-1E2C-82B8-A0572FBA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12" y="440788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sz="2800">
                <a:latin typeface="+mj-lt"/>
                <a:cs typeface="Times New Roman" panose="02020603050405020304" pitchFamily="18" charset="0"/>
              </a:rPr>
              <a:t>Партнерская база</a:t>
            </a:r>
          </a:p>
        </p:txBody>
      </p:sp>
      <p:pic>
        <p:nvPicPr>
          <p:cNvPr id="5" name="Рисунок 4" descr="Изображение выглядит как программное обеспечение, снимок экрана, Мультимедийное программное обеспечение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B11EC7B-1CB2-557E-9E28-87548D454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0" t="18551" r="27984" b="3700"/>
          <a:stretch>
            <a:fillRect/>
          </a:stretch>
        </p:blipFill>
        <p:spPr>
          <a:xfrm>
            <a:off x="649112" y="1026561"/>
            <a:ext cx="4060784" cy="5181088"/>
          </a:xfrm>
          <a:prstGeom prst="rect">
            <a:avLst/>
          </a:prstGeom>
        </p:spPr>
      </p:pic>
      <p:pic>
        <p:nvPicPr>
          <p:cNvPr id="8" name="Рисунок 7" descr="Изображение выглядит как программное обеспечение, снимок экрана, Мультимедийное программное обеспечение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BD14950-3D74-25F6-555E-2E7FDCB91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1" t="18823" r="27984" b="3427"/>
          <a:stretch>
            <a:fillRect/>
          </a:stretch>
        </p:blipFill>
        <p:spPr>
          <a:xfrm>
            <a:off x="5300870" y="1088099"/>
            <a:ext cx="3910864" cy="5012247"/>
          </a:xfrm>
          <a:prstGeom prst="rect">
            <a:avLst/>
          </a:prstGeom>
        </p:spPr>
      </p:pic>
      <p:sp>
        <p:nvSpPr>
          <p:cNvPr id="3" name="Дата 3">
            <a:extLst>
              <a:ext uri="{FF2B5EF4-FFF2-40B4-BE49-F238E27FC236}">
                <a16:creationId xmlns:a16="http://schemas.microsoft.com/office/drawing/2014/main" id="{524B58CF-9B79-D743-21CD-4A518073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36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4520C0D-93B6-11C1-4857-3768D9B527E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58B4ACB-7B4A-B5BB-745D-5D6051BC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17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EA88024D-A6AC-7615-32BC-096A37C17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12" y="440788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sz="2800">
                <a:latin typeface="+mj-lt"/>
                <a:cs typeface="Times New Roman" panose="02020603050405020304" pitchFamily="18" charset="0"/>
              </a:rPr>
              <a:t>Смета</a:t>
            </a:r>
          </a:p>
        </p:txBody>
      </p:sp>
      <p:pic>
        <p:nvPicPr>
          <p:cNvPr id="10" name="Рисунок 9" descr="Изображение выглядит как программное обеспечение, Мультимедийное программное обеспечение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F48032B-618E-422F-25D4-3CA089740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9" t="18705" r="27817" b="4475"/>
          <a:stretch>
            <a:fillRect/>
          </a:stretch>
        </p:blipFill>
        <p:spPr>
          <a:xfrm>
            <a:off x="586290" y="1020417"/>
            <a:ext cx="4484042" cy="5552355"/>
          </a:xfrm>
          <a:prstGeom prst="rect">
            <a:avLst/>
          </a:prstGeom>
        </p:spPr>
      </p:pic>
      <p:pic>
        <p:nvPicPr>
          <p:cNvPr id="6" name="Рисунок 5" descr="Изображение выглядит как программное обеспечение, Мультимедийное программное обеспечение, Графическое программное обеспечение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0E08AC2-C55A-5E7A-BECB-E094D9B6C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0" t="55652" r="27984" b="17697"/>
          <a:stretch>
            <a:fillRect/>
          </a:stretch>
        </p:blipFill>
        <p:spPr>
          <a:xfrm>
            <a:off x="5234608" y="2212152"/>
            <a:ext cx="6654792" cy="2910435"/>
          </a:xfrm>
          <a:prstGeom prst="rect">
            <a:avLst/>
          </a:prstGeom>
        </p:spPr>
      </p:pic>
      <p:sp>
        <p:nvSpPr>
          <p:cNvPr id="3" name="Дата 3">
            <a:extLst>
              <a:ext uri="{FF2B5EF4-FFF2-40B4-BE49-F238E27FC236}">
                <a16:creationId xmlns:a16="http://schemas.microsoft.com/office/drawing/2014/main" id="{F6E7700B-886F-159B-BF63-25780A48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18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36C800D-0E72-5152-2394-A93E2C04A27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848A326-817C-3170-35FF-8A5404A29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18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16651FD4-BD18-7424-2E97-3463345FE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12" y="440788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sz="2800">
                <a:latin typeface="+mj-lt"/>
                <a:cs typeface="Times New Roman" panose="02020603050405020304" pitchFamily="18" charset="0"/>
              </a:rPr>
              <a:t>Ключевые показатели эффективности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DEE2D6D-EF05-A956-3430-BFB7A2BCC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699413"/>
              </p:ext>
            </p:extLst>
          </p:nvPr>
        </p:nvGraphicFramePr>
        <p:xfrm>
          <a:off x="838200" y="1735413"/>
          <a:ext cx="10515600" cy="374624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03798">
                  <a:extLst>
                    <a:ext uri="{9D8B030D-6E8A-4147-A177-3AD203B41FA5}">
                      <a16:colId xmlns:a16="http://schemas.microsoft.com/office/drawing/2014/main" val="194741266"/>
                    </a:ext>
                  </a:extLst>
                </a:gridCol>
                <a:gridCol w="3505901">
                  <a:extLst>
                    <a:ext uri="{9D8B030D-6E8A-4147-A177-3AD203B41FA5}">
                      <a16:colId xmlns:a16="http://schemas.microsoft.com/office/drawing/2014/main" val="375918882"/>
                    </a:ext>
                  </a:extLst>
                </a:gridCol>
                <a:gridCol w="3505901">
                  <a:extLst>
                    <a:ext uri="{9D8B030D-6E8A-4147-A177-3AD203B41FA5}">
                      <a16:colId xmlns:a16="http://schemas.microsoft.com/office/drawing/2014/main" val="992288467"/>
                    </a:ext>
                  </a:extLst>
                </a:gridCol>
              </a:tblGrid>
              <a:tr h="2794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Количественные показатели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Качественные показатели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634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Количество участников, пришедших на мероприятие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150+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повышение осведомленности о мероприятии среди жителей Красногвардейского района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642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Количество упоминаний в СМИ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2–3 публикации в СМИ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повышение имиджа района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99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Количество подписчиков в группе ВК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50+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повышение осведомленности о мероприятии среди жителей других районов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2084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Количество упоминаний хэштега #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25+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2379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Количество положительных отзывов после мероприятия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80%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0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Вовлеченность в группе в ВК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&gt;3,5%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005614"/>
                  </a:ext>
                </a:extLst>
              </a:tr>
            </a:tbl>
          </a:graphicData>
        </a:graphic>
      </p:graphicFrame>
      <p:sp>
        <p:nvSpPr>
          <p:cNvPr id="5" name="Дата 3">
            <a:extLst>
              <a:ext uri="{FF2B5EF4-FFF2-40B4-BE49-F238E27FC236}">
                <a16:creationId xmlns:a16="http://schemas.microsoft.com/office/drawing/2014/main" id="{3AA68816-20D5-5898-748B-0066DAE1DCE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58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1E84E0A-EE2F-32E7-6913-F342F929B5F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9512B77-8A7D-EC58-1C31-F9199A940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19</a:t>
            </a:fld>
            <a:endParaRPr lang="en-US"/>
          </a:p>
        </p:txBody>
      </p:sp>
      <p:pic>
        <p:nvPicPr>
          <p:cNvPr id="6" name="Рисунок 5" descr="Изображение выглядит как небо, облако, на открытом воздухе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2801EEE-98E5-4394-4668-F07EAB492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51" y="3236114"/>
            <a:ext cx="2191842" cy="2924442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ебо, на открытом воздухе, детская площадка, облак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0149B93-133A-36E8-E9E0-51BA2B90D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68" y="3693558"/>
            <a:ext cx="3017057" cy="301705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рава, одежда, на открытом воздухе, обув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DAA90E8-5336-171A-993E-2A803D646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30" y="3061402"/>
            <a:ext cx="2025940" cy="304009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настольная игр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2341C97-B293-8495-C697-862D1C260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2" y="3291709"/>
            <a:ext cx="3371123" cy="241372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на открытом воздухе, облако, трава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8B7A85C-388D-D060-17FA-35BD58260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80" y="201506"/>
            <a:ext cx="2191842" cy="328478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на открытом воздухе, детская площадка, небо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FB7F748-8436-CE71-29E2-6E64F08AF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2" y="188820"/>
            <a:ext cx="2895622" cy="289562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на открытом воздухе, небо, детская площадка, трав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1D4794B-7AB8-30E1-977E-C89C5029E3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557" y="220344"/>
            <a:ext cx="2708537" cy="2708537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на открытом воздухе, дерево, небо, трав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032AD6E-91DE-93C9-C65C-CAD20510AB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865" y="220344"/>
            <a:ext cx="2191842" cy="3287763"/>
          </a:xfrm>
          <a:prstGeom prst="rect">
            <a:avLst/>
          </a:prstGeom>
        </p:spPr>
      </p:pic>
      <p:sp>
        <p:nvSpPr>
          <p:cNvPr id="3" name="Дата 3">
            <a:extLst>
              <a:ext uri="{FF2B5EF4-FFF2-40B4-BE49-F238E27FC236}">
                <a16:creationId xmlns:a16="http://schemas.microsoft.com/office/drawing/2014/main" id="{0A34B2EA-DC53-13D8-1E6D-9AAF088F727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1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E817E21-4DC2-B8D3-ABC3-F550630BA7C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CA1E0D-734A-BFD5-B881-EB8E3BE9F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2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70DB654F-9CD3-AF83-9069-7B6CD7FA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53" y="506559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sz="3200" b="1" dirty="0">
                <a:latin typeface="+mj-lt"/>
                <a:cs typeface="Times New Roman" panose="02020603050405020304" pitchFamily="18" charset="0"/>
              </a:rPr>
              <a:t>Задачи ВКР:</a:t>
            </a:r>
            <a:endParaRPr lang="ru-RU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52E139-8D92-5D10-BACD-CC54BB81235E}"/>
              </a:ext>
            </a:extLst>
          </p:cNvPr>
          <p:cNvSpPr txBox="1"/>
          <p:nvPr/>
        </p:nvSpPr>
        <p:spPr bwMode="auto">
          <a:xfrm>
            <a:off x="827314" y="1436058"/>
            <a:ext cx="9074115" cy="3659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ts val="2760"/>
              </a:lnSpc>
              <a:buFont typeface="+mj-lt"/>
              <a:buAutoNum type="arabicPeriod"/>
            </a:pPr>
            <a:r>
              <a:rPr lang="ru-RU"/>
              <a:t>Изучить понятие, виды, форматы физкультурно-массовых мероприятий.</a:t>
            </a:r>
          </a:p>
          <a:p>
            <a:pPr marL="342900" lvl="0" indent="-342900">
              <a:lnSpc>
                <a:spcPts val="2760"/>
              </a:lnSpc>
              <a:buFont typeface="+mj-lt"/>
              <a:buAutoNum type="arabicPeriod"/>
            </a:pPr>
            <a:r>
              <a:rPr lang="ru-RU"/>
              <a:t>Проанализировать особенности организации и проведения физкультурно-массовых мероприятий, включая этапы организации и проведения. </a:t>
            </a:r>
          </a:p>
          <a:p>
            <a:pPr marL="342900" lvl="0" indent="-342900">
              <a:lnSpc>
                <a:spcPts val="2760"/>
              </a:lnSpc>
              <a:buFont typeface="+mj-lt"/>
              <a:buAutoNum type="arabicPeriod"/>
            </a:pPr>
            <a:r>
              <a:rPr lang="ru-RU"/>
              <a:t>Выявить современные тенденции в организации коммуникаций посредством физкультурно-массовых мероприятий </a:t>
            </a:r>
          </a:p>
          <a:p>
            <a:pPr marL="342900" lvl="0" indent="-342900">
              <a:lnSpc>
                <a:spcPts val="2760"/>
              </a:lnSpc>
              <a:buFont typeface="+mj-lt"/>
              <a:buAutoNum type="arabicPeriod"/>
            </a:pPr>
            <a:r>
              <a:rPr lang="ru-RU"/>
              <a:t>Проанализировать спортивную деятельность в городе Санкт-Петербург.</a:t>
            </a:r>
          </a:p>
          <a:p>
            <a:pPr marL="342900" lvl="0" indent="-342900">
              <a:lnSpc>
                <a:spcPts val="2760"/>
              </a:lnSpc>
              <a:buFont typeface="+mj-lt"/>
              <a:buAutoNum type="arabicPeriod"/>
            </a:pPr>
            <a:r>
              <a:rPr lang="ru-RU"/>
              <a:t>Провести сравнительный анализ по конкурентам и коммуникационный бенчмаркинг. </a:t>
            </a:r>
          </a:p>
          <a:p>
            <a:pPr marL="342900" lvl="0" indent="-342900">
              <a:lnSpc>
                <a:spcPts val="2760"/>
              </a:lnSpc>
              <a:buFont typeface="+mj-lt"/>
              <a:buAutoNum type="arabicPeriod"/>
            </a:pPr>
            <a:r>
              <a:rPr lang="ru-RU"/>
              <a:t>Разработать новое физкультурно-массовое мероприятие для Красногвардейского района.  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5DFB0268-D3D5-1973-DA07-F8DA013F719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26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 bwMode="auto">
          <a:xfrm>
            <a:off x="485775" y="1470654"/>
            <a:ext cx="8696325" cy="17106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/>
              <a:t>БЛАГОДАРЮ</a:t>
            </a:r>
            <a:br>
              <a:rPr lang="ru-RU" dirty="0"/>
            </a:br>
            <a:r>
              <a:rPr lang="ru-RU" dirty="0"/>
              <a:t>ЗА ВНИМАНИЕ!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09E0EB-22E9-0417-68C2-519A05D32C57}"/>
              </a:ext>
            </a:extLst>
          </p:cNvPr>
          <p:cNvSpPr txBox="1"/>
          <p:nvPr/>
        </p:nvSpPr>
        <p:spPr>
          <a:xfrm>
            <a:off x="8547100" y="4648682"/>
            <a:ext cx="3492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 dirty="0" err="1">
                <a:latin typeface="Onest Regular"/>
                <a:cs typeface="Rubik SemiBold"/>
              </a:rPr>
              <a:t>Портная</a:t>
            </a:r>
            <a:r>
              <a:rPr lang="ru-RU" sz="1600" dirty="0">
                <a:latin typeface="Onest Regular"/>
                <a:cs typeface="Rubik SemiBold"/>
              </a:rPr>
              <a:t> А.О.</a:t>
            </a:r>
          </a:p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en-US" sz="1600" dirty="0">
                <a:latin typeface="Onest Regular"/>
                <a:cs typeface="Rubik SemiBold"/>
              </a:rPr>
              <a:t>sashaportnaya06@gmail.com</a:t>
            </a:r>
            <a:endParaRPr lang="ru-RU" sz="1600" dirty="0">
              <a:latin typeface="Onest Regular"/>
              <a:cs typeface="Rubik SemiBold"/>
            </a:endParaRPr>
          </a:p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endParaRPr lang="ru-RU" sz="1600" dirty="0">
              <a:latin typeface="Onest Regular"/>
              <a:cs typeface="Rubik SemiBold"/>
            </a:endParaRPr>
          </a:p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 dirty="0">
                <a:latin typeface="Onest Regular"/>
              </a:rPr>
              <a:t>Научный руководитель: Тараканова Т.С.,  кандидат политических наук, доцент </a:t>
            </a:r>
            <a:r>
              <a:rPr lang="ru-RU" sz="1600" dirty="0" err="1">
                <a:latin typeface="Onest Regular"/>
              </a:rPr>
              <a:t>ВШМиСО</a:t>
            </a:r>
            <a:r>
              <a:rPr lang="ru-RU" sz="1600" dirty="0">
                <a:latin typeface="Onest Regular"/>
              </a:rPr>
              <a:t> ГИ </a:t>
            </a:r>
            <a:r>
              <a:rPr lang="ru-RU" sz="1600" dirty="0" err="1">
                <a:latin typeface="Onest Regular"/>
              </a:rPr>
              <a:t>СПбПУ</a:t>
            </a:r>
            <a:r>
              <a:rPr lang="ru-RU" sz="1600" dirty="0">
                <a:latin typeface="Onest Regular"/>
              </a:rPr>
              <a:t> </a:t>
            </a:r>
            <a:endParaRPr lang="en-US" sz="1600" dirty="0">
              <a:latin typeface="Onest Regula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34E2E4A-621A-A5FC-2133-13D78AAF997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2A7BD63-A7DF-97AA-CB0D-747B71213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3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EFE8DB-8B6F-EE0A-4716-0ECC7FE827A1}"/>
              </a:ext>
            </a:extLst>
          </p:cNvPr>
          <p:cNvSpPr txBox="1"/>
          <p:nvPr/>
        </p:nvSpPr>
        <p:spPr bwMode="auto">
          <a:xfrm>
            <a:off x="763814" y="1258258"/>
            <a:ext cx="11172620" cy="2582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60"/>
              </a:lnSpc>
            </a:pPr>
            <a:r>
              <a:rPr lang="ru-RU" b="1" dirty="0">
                <a:solidFill>
                  <a:srgbClr val="3AAA35"/>
                </a:solidFill>
              </a:rPr>
              <a:t>Физкультурно-массовые мероприят</a:t>
            </a:r>
            <a:r>
              <a:rPr lang="ru-RU" dirty="0">
                <a:solidFill>
                  <a:srgbClr val="3AAA35"/>
                </a:solidFill>
              </a:rPr>
              <a:t>ия</a:t>
            </a:r>
            <a:r>
              <a:rPr lang="ru-RU" dirty="0"/>
              <a:t> – это социально-организованная форма популяризации физической активности, представляющая собой систематически проводимый комплекс спортивно-оздоровительных, соревновательных и рекреационных активностей, направленных на добровольное вовлечение различных демографических групп населения в процесс физического совершенствования через механизмы эмоциональной вовлеченности, социализации и игровой мотивации.</a:t>
            </a:r>
          </a:p>
          <a:p>
            <a:pPr lvl="0">
              <a:lnSpc>
                <a:spcPts val="2760"/>
              </a:lnSpc>
            </a:pPr>
            <a:endParaRPr lang="ru-RU" dirty="0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74289F51-7F85-9AE8-1979-479FB2147AD1}"/>
              </a:ext>
            </a:extLst>
          </p:cNvPr>
          <p:cNvCxnSpPr/>
          <p:nvPr/>
        </p:nvCxnSpPr>
        <p:spPr>
          <a:xfrm flipH="1">
            <a:off x="1308100" y="3510368"/>
            <a:ext cx="990600" cy="558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00D921A-5DC9-7457-1D9F-F4BB9B5A8818}"/>
              </a:ext>
            </a:extLst>
          </p:cNvPr>
          <p:cNvSpPr txBox="1"/>
          <p:nvPr/>
        </p:nvSpPr>
        <p:spPr>
          <a:xfrm>
            <a:off x="215900" y="4178300"/>
            <a:ext cx="317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/>
              <a:t>формирование и укрепление имиджа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43FBF73-7C39-D267-E044-BD65F3EC454D}"/>
              </a:ext>
            </a:extLst>
          </p:cNvPr>
          <p:cNvCxnSpPr>
            <a:cxnSpLocks/>
          </p:cNvCxnSpPr>
          <p:nvPr/>
        </p:nvCxnSpPr>
        <p:spPr bwMode="auto">
          <a:xfrm>
            <a:off x="3975100" y="3391188"/>
            <a:ext cx="0" cy="13718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6773BE6-7772-EAFC-46AB-C9CE53F401A3}"/>
              </a:ext>
            </a:extLst>
          </p:cNvPr>
          <p:cNvSpPr txBox="1"/>
          <p:nvPr/>
        </p:nvSpPr>
        <p:spPr bwMode="auto">
          <a:xfrm>
            <a:off x="2387600" y="4861004"/>
            <a:ext cx="3175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/>
              <a:t>управление репутацией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DA26D162-0D93-5AC7-15EA-31B54A68C8BE}"/>
              </a:ext>
            </a:extLst>
          </p:cNvPr>
          <p:cNvCxnSpPr>
            <a:cxnSpLocks/>
          </p:cNvCxnSpPr>
          <p:nvPr/>
        </p:nvCxnSpPr>
        <p:spPr bwMode="auto">
          <a:xfrm>
            <a:off x="6108824" y="3327016"/>
            <a:ext cx="0" cy="795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0707A6-CD57-27B8-BEB3-BEFB84C6A4B3}"/>
              </a:ext>
            </a:extLst>
          </p:cNvPr>
          <p:cNvSpPr txBox="1"/>
          <p:nvPr/>
        </p:nvSpPr>
        <p:spPr bwMode="auto">
          <a:xfrm>
            <a:off x="4683048" y="4172475"/>
            <a:ext cx="3175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/>
              <a:t>внутренние коммуникации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35F37CD7-1A1C-AC08-08A3-5D572B770B87}"/>
              </a:ext>
            </a:extLst>
          </p:cNvPr>
          <p:cNvCxnSpPr>
            <a:cxnSpLocks/>
          </p:cNvCxnSpPr>
          <p:nvPr/>
        </p:nvCxnSpPr>
        <p:spPr bwMode="auto">
          <a:xfrm>
            <a:off x="8248495" y="3391188"/>
            <a:ext cx="0" cy="13718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AA0070F-1150-849B-6348-42CE77ACE68F}"/>
              </a:ext>
            </a:extLst>
          </p:cNvPr>
          <p:cNvSpPr txBox="1"/>
          <p:nvPr/>
        </p:nvSpPr>
        <p:spPr bwMode="auto">
          <a:xfrm>
            <a:off x="6660995" y="4875321"/>
            <a:ext cx="3175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/>
              <a:t>маркетинговые и </a:t>
            </a:r>
            <a:r>
              <a:rPr lang="en-US" sz="1600"/>
              <a:t>PR-</a:t>
            </a:r>
            <a:r>
              <a:rPr lang="ru-RU" sz="1600"/>
              <a:t>цели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CB633D3-852D-D684-8033-B1EB1E9E9A72}"/>
              </a:ext>
            </a:extLst>
          </p:cNvPr>
          <p:cNvCxnSpPr>
            <a:cxnSpLocks/>
          </p:cNvCxnSpPr>
          <p:nvPr/>
        </p:nvCxnSpPr>
        <p:spPr bwMode="auto">
          <a:xfrm>
            <a:off x="10134290" y="3243718"/>
            <a:ext cx="340461" cy="825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B0C7DF9-0ED4-42BA-0874-A3CDE2C15B21}"/>
              </a:ext>
            </a:extLst>
          </p:cNvPr>
          <p:cNvSpPr txBox="1"/>
          <p:nvPr/>
        </p:nvSpPr>
        <p:spPr bwMode="auto">
          <a:xfrm>
            <a:off x="9003866" y="4122091"/>
            <a:ext cx="3175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/>
              <a:t>социальная сплоченность</a:t>
            </a:r>
          </a:p>
        </p:txBody>
      </p:sp>
      <p:sp>
        <p:nvSpPr>
          <p:cNvPr id="3" name="Заголовок 15">
            <a:extLst>
              <a:ext uri="{FF2B5EF4-FFF2-40B4-BE49-F238E27FC236}">
                <a16:creationId xmlns:a16="http://schemas.microsoft.com/office/drawing/2014/main" id="{EEA379B6-23B6-9FD4-F06D-F0D1BFE99B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92249" y="519664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sz="3200" b="1" dirty="0">
                <a:latin typeface="+mj-lt"/>
                <a:cs typeface="Times New Roman" panose="02020603050405020304" pitchFamily="18" charset="0"/>
              </a:rPr>
              <a:t>Физкультурно-массовые мероприятия</a:t>
            </a:r>
            <a:endParaRPr lang="ru-RU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id="{22DCEF2C-6B20-5C82-06BE-CC6F407480F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68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 bwMode="auto">
          <a:xfrm>
            <a:off x="3993995" y="4566003"/>
            <a:ext cx="3670889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Событийный маркетинг 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444664" y="4566003"/>
            <a:ext cx="3710824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Событийный менеджмент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8036512" y="4566003"/>
            <a:ext cx="3710824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Событийные коммуникации</a:t>
            </a:r>
            <a:endParaRPr/>
          </a:p>
        </p:txBody>
      </p:sp>
      <p:pic>
        <p:nvPicPr>
          <p:cNvPr id="1026" name="Picture 2" descr="Организация и проведение выставок под ключ в Москве">
            <a:extLst>
              <a:ext uri="{FF2B5EF4-FFF2-40B4-BE49-F238E27FC236}">
                <a16:creationId xmlns:a16="http://schemas.microsoft.com/office/drawing/2014/main" id="{B83A96EC-31B8-D9FA-A627-523AF96C6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41" y="1719538"/>
            <a:ext cx="3670889" cy="271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3">
            <a:extLst>
              <a:ext uri="{FF2B5EF4-FFF2-40B4-BE49-F238E27FC236}">
                <a16:creationId xmlns:a16="http://schemas.microsoft.com/office/drawing/2014/main" id="{C31E2CB8-1492-14B7-319D-4FEA79BC54E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8" name="Picture 4" descr="Event-менеджер: кто это и чем занимается - ADPASS">
            <a:extLst>
              <a:ext uri="{FF2B5EF4-FFF2-40B4-BE49-F238E27FC236}">
                <a16:creationId xmlns:a16="http://schemas.microsoft.com/office/drawing/2014/main" id="{D1C8EE3A-2FE4-D4CF-6F5B-553CF197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1" y="1628257"/>
            <a:ext cx="3710824" cy="271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обытийный маркетинг - Современные технологии управления">
            <a:extLst>
              <a:ext uri="{FF2B5EF4-FFF2-40B4-BE49-F238E27FC236}">
                <a16:creationId xmlns:a16="http://schemas.microsoft.com/office/drawing/2014/main" id="{39EC41E7-CC49-9F52-F2E9-8C9E8DC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882" y="2053440"/>
            <a:ext cx="3710825" cy="22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5">
            <a:extLst>
              <a:ext uri="{FF2B5EF4-FFF2-40B4-BE49-F238E27FC236}">
                <a16:creationId xmlns:a16="http://schemas.microsoft.com/office/drawing/2014/main" id="{B16589CD-F96C-CD21-7DDD-84ED524D2D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92249" y="519664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sz="3200" b="1" dirty="0">
                <a:latin typeface="+mj-lt"/>
                <a:cs typeface="Times New Roman" panose="02020603050405020304" pitchFamily="18" charset="0"/>
              </a:rPr>
              <a:t>Основные понятия </a:t>
            </a:r>
            <a:endParaRPr lang="ru-RU" sz="3200" dirty="0"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40C917C-23B2-3562-FF6A-CBE519DC6B4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34B20B1-A529-037D-23C8-E0733CA6B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5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0D8A5734-3C62-6EA9-33E5-3109B102D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01" y="467790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b="1">
                <a:latin typeface="+mj-lt"/>
                <a:cs typeface="Times New Roman" panose="02020603050405020304" pitchFamily="18" charset="0"/>
              </a:rPr>
              <a:t>Аспекты организации физкультурно-массовых мероприятий</a:t>
            </a:r>
            <a:endParaRPr lang="ru-RU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54" name="Picture 6" descr="Цель – Бесплатные иконки: бизнес и финансы">
            <a:extLst>
              <a:ext uri="{FF2B5EF4-FFF2-40B4-BE49-F238E27FC236}">
                <a16:creationId xmlns:a16="http://schemas.microsoft.com/office/drawing/2014/main" id="{DDB855FF-743F-58B7-9AC3-149CD24B8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90" y="1669525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Целевая аудитория – Бесплатные иконки: маркетинг">
            <a:extLst>
              <a:ext uri="{FF2B5EF4-FFF2-40B4-BE49-F238E27FC236}">
                <a16:creationId xmlns:a16="http://schemas.microsoft.com/office/drawing/2014/main" id="{816D5A1F-D153-B5AC-C0F7-1CE59FECD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07" y="1652738"/>
            <a:ext cx="1294625" cy="129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Организационная структура – Бесплатные иконки: люди">
            <a:extLst>
              <a:ext uri="{FF2B5EF4-FFF2-40B4-BE49-F238E27FC236}">
                <a16:creationId xmlns:a16="http://schemas.microsoft.com/office/drawing/2014/main" id="{AD35EE97-08AA-16A6-AAB0-5AEB14D9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770" y="1619688"/>
            <a:ext cx="13589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Мероприятия – Бесплатные иконки: бизнес и финансы">
            <a:extLst>
              <a:ext uri="{FF2B5EF4-FFF2-40B4-BE49-F238E27FC236}">
                <a16:creationId xmlns:a16="http://schemas.microsoft.com/office/drawing/2014/main" id="{D82EEF99-9D3C-35EA-CE43-C9C0C8967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208" y="1652738"/>
            <a:ext cx="1292032" cy="129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89B95-6760-7A58-793B-4AB983AA679F}"/>
              </a:ext>
            </a:extLst>
          </p:cNvPr>
          <p:cNvSpPr txBox="1"/>
          <p:nvPr/>
        </p:nvSpPr>
        <p:spPr bwMode="auto">
          <a:xfrm>
            <a:off x="-204655" y="3119893"/>
            <a:ext cx="3670889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Цель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BDC18-46EE-A412-0744-96ED3515D33A}"/>
              </a:ext>
            </a:extLst>
          </p:cNvPr>
          <p:cNvSpPr txBox="1"/>
          <p:nvPr/>
        </p:nvSpPr>
        <p:spPr bwMode="auto">
          <a:xfrm>
            <a:off x="2799474" y="3119893"/>
            <a:ext cx="3670889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Целевая аудитория</a:t>
            </a: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930CBE-54CB-F8E0-FD97-9A8656E07B6E}"/>
              </a:ext>
            </a:extLst>
          </p:cNvPr>
          <p:cNvSpPr txBox="1"/>
          <p:nvPr/>
        </p:nvSpPr>
        <p:spPr bwMode="auto">
          <a:xfrm>
            <a:off x="5753775" y="3111990"/>
            <a:ext cx="3670889" cy="46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4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Организационная структура и </a:t>
            </a:r>
          </a:p>
          <a:p>
            <a:pPr algn="ctr">
              <a:lnSpc>
                <a:spcPts val="114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логистика  </a:t>
            </a:r>
            <a:endParaRPr sz="120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F3F41-8A61-B3D1-0481-C07494B222A2}"/>
              </a:ext>
            </a:extLst>
          </p:cNvPr>
          <p:cNvSpPr txBox="1"/>
          <p:nvPr/>
        </p:nvSpPr>
        <p:spPr bwMode="auto">
          <a:xfrm>
            <a:off x="8757904" y="3141600"/>
            <a:ext cx="3670889" cy="24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4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Программа мероприятия </a:t>
            </a:r>
            <a:endParaRPr sz="120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648E2-96D4-CA96-DCCB-74E94C7BE87F}"/>
              </a:ext>
            </a:extLst>
          </p:cNvPr>
          <p:cNvSpPr txBox="1"/>
          <p:nvPr/>
        </p:nvSpPr>
        <p:spPr bwMode="auto">
          <a:xfrm>
            <a:off x="-210428" y="5599090"/>
            <a:ext cx="3670889" cy="50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Партнерство и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спонсорство</a:t>
            </a:r>
          </a:p>
        </p:txBody>
      </p:sp>
      <p:pic>
        <p:nvPicPr>
          <p:cNvPr id="2070" name="Picture 22" descr="Бесплатная векторная иконка. Скачайте тысячи бесплатных иконок от  безопасность в формате SVG, PSD, PNG, EPS или как ИКОНОЧН… | Пиктограмма,  Иконки, Винтажные цитаты">
            <a:extLst>
              <a:ext uri="{FF2B5EF4-FFF2-40B4-BE49-F238E27FC236}">
                <a16:creationId xmlns:a16="http://schemas.microsoft.com/office/drawing/2014/main" id="{CCAC6153-FED7-E41F-FAF8-018AFD30C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22" y="4140811"/>
            <a:ext cx="1373210" cy="137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33FD62-56B2-7F6E-E20B-A3FE1A67B0D4}"/>
              </a:ext>
            </a:extLst>
          </p:cNvPr>
          <p:cNvSpPr txBox="1"/>
          <p:nvPr/>
        </p:nvSpPr>
        <p:spPr bwMode="auto">
          <a:xfrm>
            <a:off x="2760182" y="5720661"/>
            <a:ext cx="3670889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Безопасность</a:t>
            </a:r>
          </a:p>
        </p:txBody>
      </p:sp>
      <p:pic>
        <p:nvPicPr>
          <p:cNvPr id="2072" name="Picture 24" descr="icono-comercializacion-freshsourcing - Fresh Sourcing">
            <a:extLst>
              <a:ext uri="{FF2B5EF4-FFF2-40B4-BE49-F238E27FC236}">
                <a16:creationId xmlns:a16="http://schemas.microsoft.com/office/drawing/2014/main" id="{8C52CDDB-966C-DF97-B551-E84EF44C2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10" y="4140810"/>
            <a:ext cx="1373211" cy="137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Цифровой маркетинг иконка Generic gradient fill | Freepik">
            <a:extLst>
              <a:ext uri="{FF2B5EF4-FFF2-40B4-BE49-F238E27FC236}">
                <a16:creationId xmlns:a16="http://schemas.microsoft.com/office/drawing/2014/main" id="{6BE8D333-9AEA-C595-2C10-98E80DAEA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33" y="4235278"/>
            <a:ext cx="1373212" cy="13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1B2AFE-EE19-B6B4-1ECC-2AC5D965F2FB}"/>
              </a:ext>
            </a:extLst>
          </p:cNvPr>
          <p:cNvSpPr txBox="1"/>
          <p:nvPr/>
        </p:nvSpPr>
        <p:spPr bwMode="auto">
          <a:xfrm>
            <a:off x="5730792" y="5761068"/>
            <a:ext cx="3670889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Маркетинг и продвижение</a:t>
            </a:r>
          </a:p>
        </p:txBody>
      </p:sp>
      <p:pic>
        <p:nvPicPr>
          <p:cNvPr id="2076" name="Picture 28" descr="Опрос – Бесплатные иконки: сеть">
            <a:extLst>
              <a:ext uri="{FF2B5EF4-FFF2-40B4-BE49-F238E27FC236}">
                <a16:creationId xmlns:a16="http://schemas.microsoft.com/office/drawing/2014/main" id="{DF55CBD9-1698-FF27-C153-C5D86FE1F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244" y="4341790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52BE8A-4F8F-5BBB-9D76-9A98E12A1621}"/>
              </a:ext>
            </a:extLst>
          </p:cNvPr>
          <p:cNvSpPr txBox="1"/>
          <p:nvPr/>
        </p:nvSpPr>
        <p:spPr bwMode="auto">
          <a:xfrm>
            <a:off x="8639306" y="5796516"/>
            <a:ext cx="3670889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Эффективность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FEF047AE-7F55-E497-7D5E-42F08516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05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A14E14D-CE9B-559E-DE3B-984746D1EA2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087B7FB-F9EE-7C18-D337-B3C6E21BF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6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E7E03BB2-2502-7C74-BDE5-1EB48DE0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53" y="467790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b="1">
                <a:latin typeface="+mj-lt"/>
                <a:cs typeface="Times New Roman" panose="02020603050405020304" pitchFamily="18" charset="0"/>
              </a:rPr>
              <a:t>Спортивная деятельность в Красногвардейском районе</a:t>
            </a:r>
            <a:endParaRPr lang="ru-RU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074" name="Picture 2" descr="Семейный фестиваль «Лето в Малиновке». Парк Малиновка (Красногвардейский  район)">
            <a:extLst>
              <a:ext uri="{FF2B5EF4-FFF2-40B4-BE49-F238E27FC236}">
                <a16:creationId xmlns:a16="http://schemas.microsoft.com/office/drawing/2014/main" id="{7BE62C68-FC25-7771-F120-78EF4AFC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7" y="1344779"/>
            <a:ext cx="4201352" cy="220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Уже завтра состоится Большой семейный фестиваль в Красногвардейском районе  | Телеканал Санкт-Петербург">
            <a:extLst>
              <a:ext uri="{FF2B5EF4-FFF2-40B4-BE49-F238E27FC236}">
                <a16:creationId xmlns:a16="http://schemas.microsoft.com/office/drawing/2014/main" id="{898DB29E-907A-95E4-4E84-7A013FDAE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91" y="1300419"/>
            <a:ext cx="3784144" cy="212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Необыкновенный кросс | &quot;Необыкновенный кросс&quot; - это благотворительный  забег, который проводится в Кра.. 2025 | ВКонтакте">
            <a:extLst>
              <a:ext uri="{FF2B5EF4-FFF2-40B4-BE49-F238E27FC236}">
                <a16:creationId xmlns:a16="http://schemas.microsoft.com/office/drawing/2014/main" id="{53BF9B4B-A380-2593-5A71-06EB90AA0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215" y="3629303"/>
            <a:ext cx="6186487" cy="247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🎊ЗИМНИЙ ФЕСТИВАЛЬ НАРОДНЫХ ЗАБАВ ❄Вы этого ждали и вот. Всех, кто любит  русскую зиму, шумные прогулки, игры.. 2025 | ВКонтакте">
            <a:extLst>
              <a:ext uri="{FF2B5EF4-FFF2-40B4-BE49-F238E27FC236}">
                <a16:creationId xmlns:a16="http://schemas.microsoft.com/office/drawing/2014/main" id="{94F53D08-AA77-C719-FB03-B133D3B90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681" y="1460144"/>
            <a:ext cx="2955516" cy="41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3">
            <a:extLst>
              <a:ext uri="{FF2B5EF4-FFF2-40B4-BE49-F238E27FC236}">
                <a16:creationId xmlns:a16="http://schemas.microsoft.com/office/drawing/2014/main" id="{4DF6296E-521A-C168-8713-35AEBC2B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81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60D7DF7-E34F-7F3E-AEF4-AD69FD29344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80F7177-7F2B-473A-CCD0-92E2C150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 smtClean="0"/>
              <a:t>7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B424C3E9-F81D-0E48-1696-17613C18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53" y="467790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b="1">
                <a:latin typeface="+mj-lt"/>
                <a:cs typeface="Times New Roman" panose="02020603050405020304" pitchFamily="18" charset="0"/>
              </a:rPr>
              <a:t>Спортивная деятельность в других районах города</a:t>
            </a:r>
            <a:endParaRPr lang="ru-RU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122" name="Picture 2" descr="Семейный праздник 'Спорт для всех'. Муринский парк|напротив д.78 по  пр.Луначарского">
            <a:extLst>
              <a:ext uri="{FF2B5EF4-FFF2-40B4-BE49-F238E27FC236}">
                <a16:creationId xmlns:a16="http://schemas.microsoft.com/office/drawing/2014/main" id="{02DAEC91-5C4B-DAC6-DCBA-FD59B50C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70" y="1019310"/>
            <a:ext cx="2871035" cy="28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Фестиваль 'День физкультурника'. Пространство у стадиона 'СКА Арена'.  Отзывы, билеты">
            <a:extLst>
              <a:ext uri="{FF2B5EF4-FFF2-40B4-BE49-F238E27FC236}">
                <a16:creationId xmlns:a16="http://schemas.microsoft.com/office/drawing/2014/main" id="{A4CDE3D2-A1F1-1E5E-653E-0894C9C67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220" y="1942780"/>
            <a:ext cx="3587353" cy="358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Спорт Питер Фест»: в Петербурге состоится семейный спортивный Фестиваль">
            <a:extLst>
              <a:ext uri="{FF2B5EF4-FFF2-40B4-BE49-F238E27FC236}">
                <a16:creationId xmlns:a16="http://schemas.microsoft.com/office/drawing/2014/main" id="{B0A979CC-F780-0B9D-C458-255416965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986" y="1147197"/>
            <a:ext cx="2733414" cy="27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ЛЕТО без интернета | 20 августа | вход свободный | 20 августа 2023  Пространство «ФЛАГШТОК» и территория рядом с метро «Зенит» Фестиваль «ЛЕ..  | ВКонтакте">
            <a:extLst>
              <a:ext uri="{FF2B5EF4-FFF2-40B4-BE49-F238E27FC236}">
                <a16:creationId xmlns:a16="http://schemas.microsoft.com/office/drawing/2014/main" id="{04D113C5-0A13-B236-5527-2BCE36A10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6" y="4076241"/>
            <a:ext cx="5661451" cy="22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3">
            <a:extLst>
              <a:ext uri="{FF2B5EF4-FFF2-40B4-BE49-F238E27FC236}">
                <a16:creationId xmlns:a16="http://schemas.microsoft.com/office/drawing/2014/main" id="{B5AD9144-3108-9147-D1A8-88453E35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46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6C71A9E-1A8E-8F5B-5205-37A90F6B47E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3175B1-6008-1578-0CF8-23FA0374D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 smtClean="0"/>
              <a:t>8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BC9D5590-3641-F3F4-B098-D2574F7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53" y="467790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b="1">
                <a:latin typeface="+mj-lt"/>
                <a:cs typeface="Times New Roman" panose="02020603050405020304" pitchFamily="18" charset="0"/>
              </a:rPr>
              <a:t>Коммуникационный бенчмаркинг </a:t>
            </a:r>
            <a:endParaRPr lang="ru-RU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174" name="Picture 6" descr="Идеи на тему «Png mockup» (11)">
            <a:extLst>
              <a:ext uri="{FF2B5EF4-FFF2-40B4-BE49-F238E27FC236}">
                <a16:creationId xmlns:a16="http://schemas.microsoft.com/office/drawing/2014/main" id="{27CCFB42-BE7C-7FC5-2A7A-7E6B1AF05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8" y="1338654"/>
            <a:ext cx="3463592" cy="524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, снимок экрана, программное обеспечение, мультимеди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63D73AD-D954-4DED-1127-C2FF2F4EC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8" y="1420611"/>
            <a:ext cx="2268907" cy="4917724"/>
          </a:xfrm>
          <a:prstGeom prst="roundRect">
            <a:avLst/>
          </a:prstGeom>
        </p:spPr>
      </p:pic>
      <p:pic>
        <p:nvPicPr>
          <p:cNvPr id="6" name="Picture 6" descr="Идеи на тему «Png mockup» (11)">
            <a:extLst>
              <a:ext uri="{FF2B5EF4-FFF2-40B4-BE49-F238E27FC236}">
                <a16:creationId xmlns:a16="http://schemas.microsoft.com/office/drawing/2014/main" id="{DE3B4F52-8F94-BEA7-AE5D-A993F41DC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828" y="1381131"/>
            <a:ext cx="3463592" cy="524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текст, снимок экрана, программное обеспечение, Веб-сай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61E0285-1BDC-C2CC-C654-B9B224B05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507" y="1444299"/>
            <a:ext cx="2268906" cy="4917720"/>
          </a:xfrm>
          <a:prstGeom prst="roundRect">
            <a:avLst/>
          </a:prstGeom>
        </p:spPr>
      </p:pic>
      <p:pic>
        <p:nvPicPr>
          <p:cNvPr id="7178" name="Picture 10" descr="Mockup Ноутбук Изображения – скачать бесплатно на Freepik">
            <a:extLst>
              <a:ext uri="{FF2B5EF4-FFF2-40B4-BE49-F238E27FC236}">
                <a16:creationId xmlns:a16="http://schemas.microsoft.com/office/drawing/2014/main" id="{F268C0BE-2C5B-74A5-49A8-016B402DF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37" b="14027"/>
          <a:stretch>
            <a:fillRect/>
          </a:stretch>
        </p:blipFill>
        <p:spPr bwMode="auto">
          <a:xfrm>
            <a:off x="6096000" y="519636"/>
            <a:ext cx="5971822" cy="524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текст, снимок экрана, программное обеспечение, веб-страниц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22032DB-153B-971D-AE54-DE45F2F327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t="12464" r="-10" b="9189"/>
          <a:stretch>
            <a:fillRect/>
          </a:stretch>
        </p:blipFill>
        <p:spPr>
          <a:xfrm>
            <a:off x="7104153" y="2233531"/>
            <a:ext cx="4079694" cy="2588557"/>
          </a:xfrm>
          <a:prstGeom prst="rect">
            <a:avLst/>
          </a:prstGeom>
        </p:spPr>
      </p:pic>
      <p:sp>
        <p:nvSpPr>
          <p:cNvPr id="3" name="Дата 3">
            <a:extLst>
              <a:ext uri="{FF2B5EF4-FFF2-40B4-BE49-F238E27FC236}">
                <a16:creationId xmlns:a16="http://schemas.microsoft.com/office/drawing/2014/main" id="{03AFF077-770F-020C-78F1-3B494BFFB81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41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F4A8025-C9FB-6C23-0116-1C37A29F9DC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7D6A0B-A9CA-0C8A-E898-2AA805B69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9</a:t>
            </a:fld>
            <a:endParaRPr lang="en-US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B0E67A3-3134-7A07-B6CF-07AED5CF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12" y="440788"/>
            <a:ext cx="10956598" cy="1294625"/>
          </a:xfrm>
        </p:spPr>
        <p:txBody>
          <a:bodyPr>
            <a:noAutofit/>
          </a:bodyPr>
          <a:lstStyle/>
          <a:p>
            <a:pPr>
              <a:lnSpc>
                <a:spcPts val="4140"/>
              </a:lnSpc>
            </a:pPr>
            <a:r>
              <a:rPr lang="ru-RU" sz="2800">
                <a:latin typeface="+mj-lt"/>
                <a:cs typeface="Times New Roman" panose="02020603050405020304" pitchFamily="18" charset="0"/>
              </a:rPr>
              <a:t>Результаты опроса </a:t>
            </a:r>
          </a:p>
        </p:txBody>
      </p:sp>
      <p:pic>
        <p:nvPicPr>
          <p:cNvPr id="3" name="image4.png" descr="Диаграмма ответов в Формах. Вопрос: Какие форматы мероприятий Вам наиболее интересны? (можно выбрать несколько)&#10;. Количество ответов: 113 ответов.">
            <a:extLst>
              <a:ext uri="{FF2B5EF4-FFF2-40B4-BE49-F238E27FC236}">
                <a16:creationId xmlns:a16="http://schemas.microsoft.com/office/drawing/2014/main" id="{974EF70C-DCB8-B12B-2926-1C16467A7F2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49112" y="1115102"/>
            <a:ext cx="5118192" cy="2484416"/>
          </a:xfrm>
          <a:prstGeom prst="rect">
            <a:avLst/>
          </a:prstGeom>
          <a:ln/>
        </p:spPr>
      </p:pic>
      <p:pic>
        <p:nvPicPr>
          <p:cNvPr id="5" name="image2.png" descr="Диаграмма ответов в Формах. Вопрос: Какие активности Вы хотели бы видеть в программе? (можно выбрать несколько)&#10;. Количество ответов: 113 ответов.">
            <a:extLst>
              <a:ext uri="{FF2B5EF4-FFF2-40B4-BE49-F238E27FC236}">
                <a16:creationId xmlns:a16="http://schemas.microsoft.com/office/drawing/2014/main" id="{496292A1-CD4E-B5C2-AA42-479845D207A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767304" y="1115102"/>
            <a:ext cx="5230896" cy="2484416"/>
          </a:xfrm>
          <a:prstGeom prst="rect">
            <a:avLst/>
          </a:prstGeom>
          <a:ln/>
        </p:spPr>
      </p:pic>
      <p:pic>
        <p:nvPicPr>
          <p:cNvPr id="6" name="image11.png" descr="Диаграмма ответов в Формах. Вопрос: Что могло бы мотивировать Вас участвовать в спортивных мероприятиях? (можно выбрать несколько вариантов)&#10;&#10;. Количество ответов: 113 ответов.">
            <a:extLst>
              <a:ext uri="{FF2B5EF4-FFF2-40B4-BE49-F238E27FC236}">
                <a16:creationId xmlns:a16="http://schemas.microsoft.com/office/drawing/2014/main" id="{763F288B-2911-3B7A-932B-D81556BF9433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08088" y="3540669"/>
            <a:ext cx="5118192" cy="2484416"/>
          </a:xfrm>
          <a:prstGeom prst="rect">
            <a:avLst/>
          </a:prstGeom>
          <a:ln/>
        </p:spPr>
      </p:pic>
      <p:pic>
        <p:nvPicPr>
          <p:cNvPr id="7" name="image9.png" descr="Диаграмма ответов в Формах. Вопрос: Какие барьеры могут помешать Вам участвовать в физкультурно-массовых мероприятиях? (можно выбрать несколько вариантов)&#10;&#10;. Количество ответов: 113 ответов.">
            <a:extLst>
              <a:ext uri="{FF2B5EF4-FFF2-40B4-BE49-F238E27FC236}">
                <a16:creationId xmlns:a16="http://schemas.microsoft.com/office/drawing/2014/main" id="{499C1A3A-F3CD-D1CF-3FED-B398E0314500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008328" y="3540669"/>
            <a:ext cx="5118193" cy="2612976"/>
          </a:xfrm>
          <a:prstGeom prst="rect">
            <a:avLst/>
          </a:prstGeom>
          <a:ln/>
        </p:spPr>
      </p:pic>
      <p:sp>
        <p:nvSpPr>
          <p:cNvPr id="8" name="Дата 3">
            <a:extLst>
              <a:ext uri="{FF2B5EF4-FFF2-40B4-BE49-F238E27FC236}">
                <a16:creationId xmlns:a16="http://schemas.microsoft.com/office/drawing/2014/main" id="{5005370F-CEA4-E8D6-A969-7377288411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5990325" y="6155773"/>
            <a:ext cx="5597382" cy="365125"/>
          </a:xfrm>
        </p:spPr>
        <p:txBody>
          <a:bodyPr/>
          <a:lstStyle/>
          <a:p>
            <a:pPr algn="r">
              <a:defRPr/>
            </a:pPr>
            <a:r>
              <a:rPr lang="ru-RU" dirty="0" err="1">
                <a:solidFill>
                  <a:schemeClr val="tx1"/>
                </a:solidFill>
              </a:rPr>
              <a:t>Портная</a:t>
            </a:r>
            <a:r>
              <a:rPr lang="ru-RU" dirty="0">
                <a:solidFill>
                  <a:schemeClr val="tx1"/>
                </a:solidFill>
              </a:rPr>
              <a:t> Александра Олеговна, </a:t>
            </a:r>
            <a:r>
              <a:rPr lang="ru-RU" dirty="0" err="1">
                <a:solidFill>
                  <a:schemeClr val="tx1"/>
                </a:solidFill>
              </a:rPr>
              <a:t>СПбПУ</a:t>
            </a:r>
            <a:r>
              <a:rPr lang="ru-RU" dirty="0">
                <a:solidFill>
                  <a:schemeClr val="tx1"/>
                </a:solidFill>
              </a:rPr>
              <a:t>, Администрация Красногвардейского района. Санкт-Петербург, 2025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077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B050"/>
      </a:accent6>
      <a:hlink>
        <a:srgbClr val="0563C1"/>
      </a:hlink>
      <a:folHlink>
        <a:srgbClr val="954F72"/>
      </a:folHlink>
    </a:clrScheme>
    <a:fontScheme name="Другая 2">
      <a:majorFont>
        <a:latin typeface="Onest SemiBold"/>
        <a:ea typeface="Arial"/>
        <a:cs typeface="Arial"/>
      </a:majorFont>
      <a:minorFont>
        <a:latin typeface="Onest Regular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12675</TotalTime>
  <Words>753</Words>
  <Application>Microsoft Macintosh PowerPoint</Application>
  <DocSecurity>0</DocSecurity>
  <PresentationFormat>Широкоэкранный</PresentationFormat>
  <Paragraphs>153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Onest SemiBold</vt:lpstr>
      <vt:lpstr>Aptos</vt:lpstr>
      <vt:lpstr>Rubik SemiBold</vt:lpstr>
      <vt:lpstr>Arial</vt:lpstr>
      <vt:lpstr>Times New Roman</vt:lpstr>
      <vt:lpstr>Onest Regular</vt:lpstr>
      <vt:lpstr>Тема Office</vt:lpstr>
      <vt:lpstr>ВЫПУСКНАЯ КВАЛИФИКАЦИОННАЯ РАБОТА НА ТЕМУ: РАЗРАБОТКА КОНЦЕПЦИИ ПРОВЕДЕНИЯ НОВОГО ФИЗКУЛЬТУРНО-МАССОВОГО МЕРОПРИЯТИЯ  </vt:lpstr>
      <vt:lpstr>Задачи ВКР:</vt:lpstr>
      <vt:lpstr>Физкультурно-массовые мероприятия</vt:lpstr>
      <vt:lpstr>Основные понятия </vt:lpstr>
      <vt:lpstr>Аспекты организации физкультурно-массовых мероприятий</vt:lpstr>
      <vt:lpstr>Спортивная деятельность в Красногвардейском районе</vt:lpstr>
      <vt:lpstr>Спортивная деятельность в других районах города</vt:lpstr>
      <vt:lpstr>Коммуникационный бенчмаркинг </vt:lpstr>
      <vt:lpstr>Результаты опроса </vt:lpstr>
      <vt:lpstr>Целевая аудитория мероприятия </vt:lpstr>
      <vt:lpstr>Программа мероприятия </vt:lpstr>
      <vt:lpstr>SWOT-анализ</vt:lpstr>
      <vt:lpstr>Медиакарта</vt:lpstr>
      <vt:lpstr>Фирменный стиль</vt:lpstr>
      <vt:lpstr>Контент-план на месяц</vt:lpstr>
      <vt:lpstr>Партнерская база</vt:lpstr>
      <vt:lpstr>Смета</vt:lpstr>
      <vt:lpstr>Ключевые показатели эффективности </vt:lpstr>
      <vt:lpstr>Презентация PowerPoint</vt:lpstr>
      <vt:lpstr>БЛАГОДАРЮ ЗА ВНИМАНИЕ!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viryms@yandex.ru</dc:creator>
  <cp:keywords/>
  <dc:description/>
  <cp:lastModifiedBy>Office</cp:lastModifiedBy>
  <cp:revision>69</cp:revision>
  <dcterms:created xsi:type="dcterms:W3CDTF">2025-02-13T10:56:18Z</dcterms:created>
  <dcterms:modified xsi:type="dcterms:W3CDTF">2025-06-25T11:46:01Z</dcterms:modified>
  <cp:category/>
  <dc:identifier/>
  <cp:contentStatus/>
  <dc:language/>
  <cp:version/>
</cp:coreProperties>
</file>